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61" r:id="rId3"/>
  </p:sldMasterIdLst>
  <p:notesMasterIdLst>
    <p:notesMasterId r:id="rId27"/>
  </p:notesMasterIdLst>
  <p:sldIdLst>
    <p:sldId id="257" r:id="rId4"/>
    <p:sldId id="330" r:id="rId5"/>
    <p:sldId id="300" r:id="rId6"/>
    <p:sldId id="279" r:id="rId7"/>
    <p:sldId id="310" r:id="rId8"/>
    <p:sldId id="301" r:id="rId9"/>
    <p:sldId id="302" r:id="rId10"/>
    <p:sldId id="263" r:id="rId11"/>
    <p:sldId id="258" r:id="rId12"/>
    <p:sldId id="280" r:id="rId13"/>
    <p:sldId id="328" r:id="rId14"/>
    <p:sldId id="291" r:id="rId15"/>
    <p:sldId id="292" r:id="rId16"/>
    <p:sldId id="281" r:id="rId17"/>
    <p:sldId id="266" r:id="rId18"/>
    <p:sldId id="304" r:id="rId19"/>
    <p:sldId id="290" r:id="rId20"/>
    <p:sldId id="309" r:id="rId21"/>
    <p:sldId id="329" r:id="rId22"/>
    <p:sldId id="305" r:id="rId23"/>
    <p:sldId id="311" r:id="rId24"/>
    <p:sldId id="312" r:id="rId25"/>
    <p:sldId id="262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68"/>
    <a:srgbClr val="FF3399"/>
    <a:srgbClr val="0000FF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72"/>
        <p:guide pos="28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>
            <p:ph type="sldImg" idx="2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3" name="Rectangle 3"/>
          <p:cNvSpPr>
            <a:spLocks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4" name="Rectangle 4"/>
          <p:cNvSpPr>
            <a:spLocks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5125" name="Rectangle 5"/>
          <p:cNvSpPr>
            <a:spLocks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56098D-3F4D-4F9C-BDBD-0883D3C74F0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7436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8D7D2-D1C9-4C94-A11B-2E5923E86AA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09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0AEE5-B40B-418A-B5D6-0BE8053D19B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77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91888-C9CC-44FD-98AD-874B4715FA2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523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6E07A-1ED1-4F1B-8947-6C6C19DC2D1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33456"/>
      </p:ext>
    </p:extLst>
  </p:cSld>
  <p:clrMapOvr>
    <a:masterClrMapping/>
  </p:clrMapOvr>
  <p:transition spd="med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D5E3B-8B64-4ED3-AA46-A57656546EE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2125"/>
      </p:ext>
    </p:extLst>
  </p:cSld>
  <p:clrMapOvr>
    <a:masterClrMapping/>
  </p:clrMapOvr>
  <p:transition spd="med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BBC56-E9CD-43FA-B258-E6C7E747E69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4958"/>
      </p:ext>
    </p:extLst>
  </p:cSld>
  <p:clrMapOvr>
    <a:masterClrMapping/>
  </p:clrMapOvr>
  <p:transition spd="med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0171E-E680-4561-95B1-FB65A0B9B9D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3164"/>
      </p:ext>
    </p:extLst>
  </p:cSld>
  <p:clrMapOvr>
    <a:masterClrMapping/>
  </p:clrMapOvr>
  <p:transition spd="med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43F8D-A493-465D-8C40-113E16E8A71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01526"/>
      </p:ext>
    </p:extLst>
  </p:cSld>
  <p:clrMapOvr>
    <a:masterClrMapping/>
  </p:clrMapOvr>
  <p:transition spd="med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EC3C0-C0F2-48CC-A4B7-2A415096796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90777"/>
      </p:ext>
    </p:extLst>
  </p:cSld>
  <p:clrMapOvr>
    <a:masterClrMapping/>
  </p:clrMapOvr>
  <p:transition spd="med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5D17C-9D6B-4200-8744-39F57611D3C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52987"/>
      </p:ext>
    </p:extLst>
  </p:cSld>
  <p:clrMapOvr>
    <a:masterClrMapping/>
  </p:clrMapOvr>
  <p:transition spd="med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ECE94-E611-495D-8FDA-314D470BB12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83252"/>
      </p:ext>
    </p:extLst>
  </p:cSld>
  <p:clrMapOvr>
    <a:masterClrMapping/>
  </p:clrMapOvr>
  <p:transition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80F4A-7049-4A44-B252-7A4E1F0DB19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942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CCA91-9559-4DA1-AF66-D6EF13FC018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39895"/>
      </p:ext>
    </p:extLst>
  </p:cSld>
  <p:clrMapOvr>
    <a:masterClrMapping/>
  </p:clrMapOvr>
  <p:transition spd="med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0632F-4CFA-4963-8A81-F8BB3F6C345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67163"/>
      </p:ext>
    </p:extLst>
  </p:cSld>
  <p:clrMapOvr>
    <a:masterClrMapping/>
  </p:clrMapOvr>
  <p:transition spd="med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46851-E112-427D-981E-FCFE57B830D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73995"/>
      </p:ext>
    </p:extLst>
  </p:cSld>
  <p:clrMapOvr>
    <a:masterClrMapping/>
  </p:clrMapOvr>
  <p:transition spd="med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484438" y="2806700"/>
            <a:ext cx="5184775" cy="963613"/>
          </a:xfrm>
        </p:spPr>
        <p:txBody>
          <a:bodyPr/>
          <a:lstStyle>
            <a:lvl1pPr marL="0" indent="0">
              <a:defRPr sz="3200"/>
            </a:lvl1pPr>
          </a:lstStyle>
          <a:p>
            <a:pPr lvl="0"/>
            <a:r>
              <a:rPr lang="zh-CN" noProof="0" smtClean="0">
                <a:sym typeface="MS PGothic" pitchFamily="34" charset="-128"/>
              </a:rPr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84438" y="3743325"/>
            <a:ext cx="5184775" cy="1235075"/>
          </a:xfrm>
        </p:spPr>
        <p:txBody>
          <a:bodyPr/>
          <a:lstStyle>
            <a:lvl1pPr marL="0" indent="0" algn="ctr">
              <a:buFont typeface="Arial" charset="0"/>
              <a:buNone/>
              <a:defRPr sz="2200"/>
            </a:lvl1pPr>
          </a:lstStyle>
          <a:p>
            <a:pPr lvl="0"/>
            <a:r>
              <a:rPr lang="zh-CN" noProof="0" smtClean="0">
                <a:sym typeface="MS PGothic" pitchFamily="34" charset="-128"/>
              </a:rPr>
              <a:t>单击此处编辑母版副标题样式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768701"/>
      </p:ext>
    </p:extLst>
  </p:cSld>
  <p:clrMapOvr>
    <a:masterClrMapping/>
  </p:clrMapOvr>
  <p:transition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15424564"/>
      </p:ext>
    </p:extLst>
  </p:cSld>
  <p:clrMapOvr>
    <a:masterClrMapping/>
  </p:clrMapOvr>
  <p:transition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038887"/>
      </p:ext>
    </p:extLst>
  </p:cSld>
  <p:clrMapOvr>
    <a:masterClrMapping/>
  </p:clrMapOvr>
  <p:transition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816371"/>
      </p:ext>
    </p:extLst>
  </p:cSld>
  <p:clrMapOvr>
    <a:masterClrMapping/>
  </p:clrMapOvr>
  <p:transition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572038"/>
      </p:ext>
    </p:extLst>
  </p:cSld>
  <p:clrMapOvr>
    <a:masterClrMapping/>
  </p:clrMapOvr>
  <p:transition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293337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688BA-A96A-4F78-B82B-860F383BB6B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421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68514607"/>
      </p:ext>
    </p:extLst>
  </p:cSld>
  <p:clrMapOvr>
    <a:masterClrMapping/>
  </p:clrMapOvr>
  <p:transition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99621163"/>
      </p:ext>
    </p:extLst>
  </p:cSld>
  <p:clrMapOvr>
    <a:masterClrMapping/>
  </p:clrMapOvr>
  <p:transition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372828"/>
      </p:ext>
    </p:extLst>
  </p:cSld>
  <p:clrMapOvr>
    <a:masterClrMapping/>
  </p:clrMapOvr>
  <p:transition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959965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18584-0379-4DE2-A77B-B1111F4DA04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99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6436C-8AA1-4B7F-9679-B05A6359A70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529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9D424-1470-49EA-B03E-B9FA4DCD9F3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66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B997C-6E31-40F6-B9EC-060F685574D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3CFE5-F3C1-4E84-BEE8-3B1D6F28257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0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C5CE2-2ADE-423C-AE0C-650DFA6C73F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6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BD4516-03FA-43B2-B993-FFFDA7B38A49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947E71-9ADF-4559-BCBF-905D9243D111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med">
    <p:randomBar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MS PGothic" pitchFamily="34" charset="-128"/>
              </a:rPr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MS PGothic" pitchFamily="34" charset="-128"/>
              </a:rPr>
              <a:t>单击此处编辑母版文本样式</a:t>
            </a:r>
          </a:p>
          <a:p>
            <a:pPr lvl="1"/>
            <a:r>
              <a:rPr lang="zh-CN" smtClean="0">
                <a:sym typeface="MS PGothic" pitchFamily="34" charset="-128"/>
              </a:rPr>
              <a:t>第二级</a:t>
            </a:r>
          </a:p>
          <a:p>
            <a:pPr lvl="2"/>
            <a:r>
              <a:rPr lang="zh-CN" smtClean="0">
                <a:sym typeface="MS PGothic" pitchFamily="34" charset="-128"/>
              </a:rPr>
              <a:t>第三级</a:t>
            </a:r>
          </a:p>
          <a:p>
            <a:pPr lvl="3"/>
            <a:r>
              <a:rPr lang="zh-CN" smtClean="0">
                <a:sym typeface="MS PGothic" pitchFamily="34" charset="-128"/>
              </a:rPr>
              <a:t>第四级</a:t>
            </a:r>
          </a:p>
          <a:p>
            <a:pPr lvl="4"/>
            <a:r>
              <a:rPr lang="zh-CN" smtClean="0">
                <a:sym typeface="MS PGothic" pitchFamily="34" charset="-128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>
    <p:split orient="vert"/>
  </p:transition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2400">
          <a:solidFill>
            <a:srgbClr val="AE1517"/>
          </a:solidFill>
          <a:latin typeface="+mj-lt"/>
          <a:ea typeface="+mj-ea"/>
          <a:cs typeface="+mj-cs"/>
          <a:sym typeface="MS PGothic" pitchFamily="34" charset="-128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2400">
          <a:solidFill>
            <a:srgbClr val="AE1517"/>
          </a:solidFill>
          <a:latin typeface="Calibri" pitchFamily="34" charset="0"/>
          <a:ea typeface="微软雅黑" pitchFamily="34" charset="-122"/>
          <a:sym typeface="MS PGothic" pitchFamily="34" charset="-128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2400">
          <a:solidFill>
            <a:srgbClr val="AE1517"/>
          </a:solidFill>
          <a:latin typeface="Calibri" pitchFamily="34" charset="0"/>
          <a:ea typeface="微软雅黑" pitchFamily="34" charset="-122"/>
          <a:sym typeface="MS PGothic" pitchFamily="34" charset="-128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2400">
          <a:solidFill>
            <a:srgbClr val="AE1517"/>
          </a:solidFill>
          <a:latin typeface="Calibri" pitchFamily="34" charset="0"/>
          <a:ea typeface="微软雅黑" pitchFamily="34" charset="-122"/>
          <a:sym typeface="MS PGothic" pitchFamily="34" charset="-128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2400">
          <a:solidFill>
            <a:srgbClr val="AE1517"/>
          </a:solidFill>
          <a:latin typeface="Calibri" pitchFamily="34" charset="0"/>
          <a:ea typeface="微软雅黑" pitchFamily="34" charset="-122"/>
          <a:sym typeface="MS PGothic" pitchFamily="34" charset="-128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2400">
          <a:solidFill>
            <a:srgbClr val="AE1517"/>
          </a:solidFill>
          <a:latin typeface="Calibri" pitchFamily="34" charset="0"/>
          <a:ea typeface="微软雅黑" pitchFamily="34" charset="-122"/>
          <a:sym typeface="MS PGothic" pitchFamily="34" charset="-128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2400">
          <a:solidFill>
            <a:srgbClr val="AE1517"/>
          </a:solidFill>
          <a:latin typeface="Calibri" pitchFamily="34" charset="0"/>
          <a:ea typeface="微软雅黑" pitchFamily="34" charset="-122"/>
          <a:sym typeface="MS PGothic" pitchFamily="34" charset="-128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2400">
          <a:solidFill>
            <a:srgbClr val="AE1517"/>
          </a:solidFill>
          <a:latin typeface="Calibri" pitchFamily="34" charset="0"/>
          <a:ea typeface="微软雅黑" pitchFamily="34" charset="-122"/>
          <a:sym typeface="MS PGothic" pitchFamily="34" charset="-128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2400">
          <a:solidFill>
            <a:srgbClr val="AE1517"/>
          </a:solidFill>
          <a:latin typeface="Calibri" pitchFamily="34" charset="0"/>
          <a:ea typeface="微软雅黑" pitchFamily="34" charset="-122"/>
          <a:sym typeface="MS PGothic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321911"/>
          </a:solidFill>
          <a:latin typeface="+mn-lt"/>
          <a:ea typeface="+mn-ea"/>
          <a:cs typeface="+mn-cs"/>
          <a:sym typeface="MS PGothic" pitchFamily="34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rgbClr val="321911"/>
          </a:solidFill>
          <a:latin typeface="+mn-lt"/>
          <a:ea typeface="+mn-ea"/>
          <a:sym typeface="MS PGothic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321911"/>
          </a:solidFill>
          <a:latin typeface="+mn-lt"/>
          <a:ea typeface="+mn-ea"/>
          <a:sym typeface="MS PGothic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rgbClr val="321911"/>
          </a:solidFill>
          <a:latin typeface="+mn-lt"/>
          <a:ea typeface="+mn-ea"/>
          <a:sym typeface="MS PGothic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rgbClr val="321911"/>
          </a:solidFill>
          <a:latin typeface="+mn-lt"/>
          <a:ea typeface="+mn-ea"/>
          <a:sym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rgbClr val="321911"/>
          </a:solidFill>
          <a:latin typeface="+mn-lt"/>
          <a:ea typeface="+mn-ea"/>
          <a:sym typeface="MS PGothic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rgbClr val="321911"/>
          </a:solidFill>
          <a:latin typeface="+mn-lt"/>
          <a:ea typeface="+mn-ea"/>
          <a:sym typeface="MS PGothic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rgbClr val="321911"/>
          </a:solidFill>
          <a:latin typeface="+mn-lt"/>
          <a:ea typeface="+mn-ea"/>
          <a:sym typeface="MS PGothic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rgbClr val="321911"/>
          </a:solidFill>
          <a:latin typeface="+mn-lt"/>
          <a:ea typeface="+mn-ea"/>
          <a:sym typeface="MS PGothic" pitchFamily="34" charset="-128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D:\&#30333;&#26126;&#26376;&#24066;&#35838;\Katy%20Perry-Roar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6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8.gif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38142;&#25509;&#36164;&#28304;/Section%20A%202a.mp3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&#38142;&#25509;&#36164;&#28304;/Section%20A%202b.mp3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7.gif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29.xml"/><Relationship Id="rId1" Type="http://schemas.openxmlformats.org/officeDocument/2006/relationships/audio" Target="file:///D:\&#30333;&#26126;&#26376;&#24066;&#35838;\Katy%20Perry-Roar.mp3" TargetMode="Externa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3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3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5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moothie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917700"/>
            <a:ext cx="2667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smoothie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573463"/>
            <a:ext cx="26670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smoothie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0" y="3573463"/>
            <a:ext cx="2438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smoothie0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844675"/>
            <a:ext cx="2286000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-23813" y="476250"/>
            <a:ext cx="90598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66"/>
                </a:solidFill>
                <a:latin typeface="Arial Black" pitchFamily="34" charset="0"/>
              </a:rPr>
              <a:t>Unit 8 How do you make a banana milk shake?</a:t>
            </a:r>
          </a:p>
          <a:p>
            <a:r>
              <a:rPr lang="zh-CN" altLang="en-US" sz="2800">
                <a:solidFill>
                  <a:srgbClr val="FF0066"/>
                </a:solidFill>
                <a:latin typeface="Arial Black" pitchFamily="34" charset="0"/>
              </a:rPr>
              <a:t>                            Section A (2)</a:t>
            </a:r>
          </a:p>
        </p:txBody>
      </p:sp>
      <p:pic>
        <p:nvPicPr>
          <p:cNvPr id="6151" name="Katy Perry-Roar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652963"/>
            <a:ext cx="808038" cy="80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613" fill="hold"/>
                                        <p:tgtEl>
                                          <p:spTgt spid="6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701800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43656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600700"/>
            <a:ext cx="762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805488"/>
            <a:ext cx="13684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924175"/>
            <a:ext cx="11525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60928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9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4149725"/>
            <a:ext cx="1038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1300"/>
            <a:ext cx="12969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11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661025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12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1189038" y="1412875"/>
            <a:ext cx="20145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First :</a:t>
            </a:r>
          </a:p>
          <a:p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042988" y="4724400"/>
            <a:ext cx="1728787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b="1">
              <a:solidFill>
                <a:srgbClr val="FF0000"/>
              </a:solidFill>
            </a:endParaRPr>
          </a:p>
          <a:p>
            <a:r>
              <a:rPr lang="en-US" sz="3200" b="1">
                <a:solidFill>
                  <a:srgbClr val="FF0000"/>
                </a:solidFill>
              </a:rPr>
              <a:t>Finally :</a:t>
            </a:r>
          </a:p>
          <a:p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116013" y="3357563"/>
            <a:ext cx="1584325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b="1">
              <a:solidFill>
                <a:srgbClr val="FF0000"/>
              </a:solidFill>
            </a:endParaRPr>
          </a:p>
          <a:p>
            <a:r>
              <a:rPr lang="en-US" sz="3200" b="1">
                <a:solidFill>
                  <a:srgbClr val="FF0000"/>
                </a:solidFill>
              </a:rPr>
              <a:t>Then :</a:t>
            </a:r>
          </a:p>
          <a:p>
            <a:endParaRPr lang="en-US" sz="3200" b="1">
              <a:solidFill>
                <a:srgbClr val="FF0000"/>
              </a:solidFill>
            </a:endParaRPr>
          </a:p>
          <a:p>
            <a:endParaRPr lang="zh-CN" altLang="en-US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1187450" y="2565400"/>
            <a:ext cx="13112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Next :</a:t>
            </a:r>
          </a:p>
          <a:p>
            <a:endParaRPr lang="zh-CN" altLang="en-US" sz="3200" b="1">
              <a:solidFill>
                <a:srgbClr val="FF0000"/>
              </a:solidFill>
            </a:endParaRPr>
          </a:p>
        </p:txBody>
      </p:sp>
      <p:pic>
        <p:nvPicPr>
          <p:cNvPr id="14353" name="Picture 17" descr="fruit salad0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0"/>
            <a:ext cx="226695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2987675" y="1412875"/>
            <a:ext cx="4752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Peel </a:t>
            </a:r>
            <a:r>
              <a:rPr lang="zh-CN" altLang="en-US" sz="3200"/>
              <a:t>the bananas.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917825" y="2565400"/>
            <a:ext cx="439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Cut up</a:t>
            </a:r>
            <a:r>
              <a:rPr lang="zh-CN" altLang="en-US" sz="3200"/>
              <a:t> the bananas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2771775" y="3644900"/>
            <a:ext cx="59039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Put</a:t>
            </a:r>
            <a:r>
              <a:rPr lang="zh-CN" altLang="en-US" sz="3200"/>
              <a:t> the bananas </a:t>
            </a:r>
            <a:r>
              <a:rPr lang="en-US" sz="3200"/>
              <a:t>into</a:t>
            </a:r>
            <a:r>
              <a:rPr lang="zh-CN" altLang="en-US" sz="3200"/>
              <a:t> the bowl.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2987675" y="4292600"/>
            <a:ext cx="5762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00"/>
                </a:solidFill>
              </a:rPr>
              <a:t>Add</a:t>
            </a:r>
            <a:r>
              <a:rPr lang="zh-CN" altLang="en-US" sz="3200"/>
              <a:t> yogurt </a:t>
            </a:r>
            <a:r>
              <a:rPr lang="en-US" sz="3200">
                <a:solidFill>
                  <a:srgbClr val="FF0000"/>
                </a:solidFill>
              </a:rPr>
              <a:t>to</a:t>
            </a:r>
            <a:r>
              <a:rPr lang="zh-CN" altLang="en-US" sz="3200">
                <a:solidFill>
                  <a:srgbClr val="FF0000"/>
                </a:solidFill>
              </a:rPr>
              <a:t> </a:t>
            </a:r>
            <a:r>
              <a:rPr lang="zh-CN" altLang="en-US" sz="3200"/>
              <a:t>the bananas</a:t>
            </a:r>
            <a:r>
              <a:rPr lang="en-US" sz="3200"/>
              <a:t>.</a:t>
            </a: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2917825" y="5013325"/>
            <a:ext cx="4319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Eat </a:t>
            </a:r>
            <a:r>
              <a:rPr lang="zh-CN" altLang="en-US" sz="3200"/>
              <a:t>the banana salad.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1588" y="406400"/>
            <a:ext cx="9180512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0000FF"/>
                </a:solidFill>
              </a:rPr>
              <a:t>How do you make the </a:t>
            </a:r>
            <a:r>
              <a:rPr lang="zh-CN" altLang="en-US" sz="4000">
                <a:solidFill>
                  <a:srgbClr val="0000FF"/>
                </a:solidFill>
              </a:rPr>
              <a:t>banana</a:t>
            </a:r>
            <a:r>
              <a:rPr lang="en-US" sz="4000">
                <a:solidFill>
                  <a:srgbClr val="0000FF"/>
                </a:solidFill>
              </a:rPr>
              <a:t> salad ?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 bldLvl="0" autoUpdateAnimBg="0"/>
      <p:bldP spid="14351" grpId="0" bldLvl="0" autoUpdateAnimBg="0"/>
      <p:bldP spid="14352" grpId="0" bldLvl="0" autoUpdateAnimBg="0"/>
      <p:bldP spid="14354" grpId="0" autoUpdateAnimBg="0"/>
      <p:bldP spid="14355" grpId="0" autoUpdateAnimBg="0"/>
      <p:bldP spid="14356" grpId="0" autoUpdateAnimBg="0"/>
      <p:bldP spid="14357" grpId="0" autoUpdateAnimBg="0"/>
      <p:bldP spid="1435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43656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 descr="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805488"/>
            <a:ext cx="13684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924175"/>
            <a:ext cx="11525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60928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 descr="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4149725"/>
            <a:ext cx="1038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 descr="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1300"/>
            <a:ext cx="12969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 descr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661025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042988" y="4724400"/>
            <a:ext cx="1728787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b="1">
              <a:solidFill>
                <a:srgbClr val="FF0000"/>
              </a:solidFill>
            </a:endParaRPr>
          </a:p>
          <a:p>
            <a:r>
              <a:rPr lang="en-US" sz="3200" b="1">
                <a:solidFill>
                  <a:srgbClr val="FF0000"/>
                </a:solidFill>
              </a:rPr>
              <a:t>Finally :</a:t>
            </a:r>
          </a:p>
          <a:p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116013" y="3933825"/>
            <a:ext cx="158432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b="1">
              <a:solidFill>
                <a:srgbClr val="FF0000"/>
              </a:solidFill>
            </a:endParaRPr>
          </a:p>
          <a:p>
            <a:r>
              <a:rPr lang="en-US" sz="3200" b="1">
                <a:solidFill>
                  <a:srgbClr val="FF0000"/>
                </a:solidFill>
              </a:rPr>
              <a:t>Then :</a:t>
            </a:r>
          </a:p>
          <a:p>
            <a:endParaRPr lang="en-US" sz="3200" b="1">
              <a:solidFill>
                <a:srgbClr val="FF0000"/>
              </a:solidFill>
            </a:endParaRPr>
          </a:p>
          <a:p>
            <a:endParaRPr lang="zh-CN" altLang="en-US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187450" y="3357563"/>
            <a:ext cx="13112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Next :</a:t>
            </a:r>
          </a:p>
          <a:p>
            <a:endParaRPr lang="zh-CN" altLang="en-US" sz="3200" b="1">
              <a:solidFill>
                <a:srgbClr val="FF0000"/>
              </a:solidFill>
            </a:endParaRPr>
          </a:p>
        </p:txBody>
      </p:sp>
      <p:pic>
        <p:nvPicPr>
          <p:cNvPr id="15373" name="Picture 13" descr="fruit salad0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302250"/>
            <a:ext cx="226695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0" y="44450"/>
            <a:ext cx="9180513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0000FF"/>
                </a:solidFill>
              </a:rPr>
              <a:t>4-6人一组制作你们自己的 banana salad.</a:t>
            </a:r>
          </a:p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0000FF"/>
                </a:solidFill>
              </a:rPr>
              <a:t>(注：合作分工，一人负责汇报，一人负责记录，一人负责监督，其它人负责操作)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1187450" y="2636838"/>
            <a:ext cx="13112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First :</a:t>
            </a:r>
          </a:p>
        </p:txBody>
      </p:sp>
    </p:spTree>
  </p:cSld>
  <p:clrMapOvr>
    <a:masterClrMapping/>
  </p:clrMapOvr>
  <p:transition spd="slow">
    <p:randomBa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http://zhdduya100.taobao.com/</a:t>
            </a:r>
            <a:endParaRPr lang="en-US"/>
          </a:p>
        </p:txBody>
      </p:sp>
      <p:sp>
        <p:nvSpPr>
          <p:cNvPr id="16386" name="Text Box 25"/>
          <p:cNvSpPr txBox="1">
            <a:spLocks noChangeArrowheads="1"/>
          </p:cNvSpPr>
          <p:nvPr/>
        </p:nvSpPr>
        <p:spPr bwMode="auto">
          <a:xfrm>
            <a:off x="381000" y="685800"/>
            <a:ext cx="7750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3600" b="1">
                <a:solidFill>
                  <a:srgbClr val="0000CC"/>
                </a:solidFill>
              </a:rPr>
              <a:t>2a. Listen and complete the chart.</a:t>
            </a:r>
            <a:r>
              <a:rPr lang="en-US" sz="3600" b="1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6387" name="图片 2" descr="A-2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47783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 descr="la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762000"/>
            <a:ext cx="5984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389" name="Group 5"/>
          <p:cNvGraphicFramePr>
            <a:graphicFrameLocks noGrp="1"/>
          </p:cNvGraphicFramePr>
          <p:nvPr/>
        </p:nvGraphicFramePr>
        <p:xfrm>
          <a:off x="5257800" y="2133600"/>
          <a:ext cx="3810000" cy="3538538"/>
        </p:xfrm>
        <a:graphic>
          <a:graphicData uri="http://schemas.openxmlformats.org/drawingml/2006/table">
            <a:tbl>
              <a:tblPr/>
              <a:tblGrid>
                <a:gridCol w="1903413"/>
                <a:gridCol w="1906587"/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much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many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yogurt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bananas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9" name="Rectangle 30"/>
          <p:cNvSpPr>
            <a:spLocks noChangeArrowheads="1"/>
          </p:cNvSpPr>
          <p:nvPr/>
        </p:nvSpPr>
        <p:spPr bwMode="auto">
          <a:xfrm>
            <a:off x="5486400" y="3505200"/>
            <a:ext cx="102711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honey</a:t>
            </a:r>
          </a:p>
        </p:txBody>
      </p:sp>
      <p:sp>
        <p:nvSpPr>
          <p:cNvPr id="16410" name="Rectangle 31"/>
          <p:cNvSpPr>
            <a:spLocks noChangeArrowheads="1"/>
          </p:cNvSpPr>
          <p:nvPr/>
        </p:nvSpPr>
        <p:spPr bwMode="auto">
          <a:xfrm>
            <a:off x="7162800" y="3429000"/>
            <a:ext cx="1793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watermelon</a:t>
            </a:r>
          </a:p>
        </p:txBody>
      </p:sp>
      <p:sp>
        <p:nvSpPr>
          <p:cNvPr id="16411" name="Rectangle 32"/>
          <p:cNvSpPr>
            <a:spLocks noChangeArrowheads="1"/>
          </p:cNvSpPr>
          <p:nvPr/>
        </p:nvSpPr>
        <p:spPr bwMode="auto">
          <a:xfrm>
            <a:off x="7451725" y="4292600"/>
            <a:ext cx="10795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apples</a:t>
            </a:r>
          </a:p>
        </p:txBody>
      </p:sp>
      <p:sp>
        <p:nvSpPr>
          <p:cNvPr id="16412" name="Rectangle 33"/>
          <p:cNvSpPr>
            <a:spLocks noChangeArrowheads="1"/>
          </p:cNvSpPr>
          <p:nvPr/>
        </p:nvSpPr>
        <p:spPr bwMode="auto">
          <a:xfrm>
            <a:off x="7380288" y="5013325"/>
            <a:ext cx="12652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oranges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9" grpId="0" autoUpdateAnimBg="0"/>
      <p:bldP spid="16410" grpId="0" autoUpdateAnimBg="0"/>
      <p:bldP spid="16411" grpId="0" autoUpdateAnimBg="0"/>
      <p:bldP spid="1641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http://zhdduya100.taobao.com/</a:t>
            </a:r>
            <a:endParaRPr lang="en-US"/>
          </a:p>
        </p:txBody>
      </p:sp>
      <p:graphicFrame>
        <p:nvGraphicFramePr>
          <p:cNvPr id="17410" name="Group 2"/>
          <p:cNvGraphicFramePr>
            <a:graphicFrameLocks noGrp="1"/>
          </p:cNvGraphicFramePr>
          <p:nvPr/>
        </p:nvGraphicFramePr>
        <p:xfrm>
          <a:off x="1187450" y="1628775"/>
          <a:ext cx="6719888" cy="4291013"/>
        </p:xfrm>
        <a:graphic>
          <a:graphicData uri="http://schemas.openxmlformats.org/drawingml/2006/table">
            <a:tbl>
              <a:tblPr/>
              <a:tblGrid>
                <a:gridCol w="3362325"/>
                <a:gridCol w="3357563"/>
              </a:tblGrid>
              <a:tr h="112077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one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watermelon 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two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three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3763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one cup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two spoons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0" name="Text Box 26"/>
          <p:cNvSpPr txBox="1">
            <a:spLocks noChangeArrowheads="1"/>
          </p:cNvSpPr>
          <p:nvPr/>
        </p:nvSpPr>
        <p:spPr bwMode="auto">
          <a:xfrm>
            <a:off x="609600" y="609600"/>
            <a:ext cx="8058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3600" b="1">
                <a:solidFill>
                  <a:srgbClr val="0000CC"/>
                </a:solidFill>
              </a:rPr>
              <a:t>2b. Listen again and fill in the form. </a:t>
            </a:r>
          </a:p>
        </p:txBody>
      </p:sp>
      <p:sp>
        <p:nvSpPr>
          <p:cNvPr id="17431" name="Text Box 28"/>
          <p:cNvSpPr txBox="1">
            <a:spLocks noChangeArrowheads="1"/>
          </p:cNvSpPr>
          <p:nvPr/>
        </p:nvSpPr>
        <p:spPr bwMode="auto">
          <a:xfrm>
            <a:off x="5148263" y="2852738"/>
            <a:ext cx="16319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100" b="1">
                <a:solidFill>
                  <a:srgbClr val="FF0000"/>
                </a:solidFill>
                <a:latin typeface="Times New Roman" pitchFamily="18" charset="0"/>
              </a:rPr>
              <a:t>apples</a:t>
            </a:r>
          </a:p>
        </p:txBody>
      </p:sp>
      <p:sp>
        <p:nvSpPr>
          <p:cNvPr id="17432" name="Text Box 29"/>
          <p:cNvSpPr txBox="1">
            <a:spLocks noChangeArrowheads="1"/>
          </p:cNvSpPr>
          <p:nvPr/>
        </p:nvSpPr>
        <p:spPr bwMode="auto">
          <a:xfrm>
            <a:off x="5148263" y="4365625"/>
            <a:ext cx="312261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3100" b="1">
                <a:solidFill>
                  <a:srgbClr val="FF0000"/>
                </a:solidFill>
                <a:latin typeface="Times New Roman" pitchFamily="18" charset="0"/>
              </a:rPr>
              <a:t>yogurt</a:t>
            </a:r>
            <a:endParaRPr lang="en-US" sz="3100" b="1">
              <a:latin typeface="Times New Roman" pitchFamily="18" charset="0"/>
            </a:endParaRPr>
          </a:p>
        </p:txBody>
      </p:sp>
      <p:sp>
        <p:nvSpPr>
          <p:cNvPr id="17433" name="Text Box 30"/>
          <p:cNvSpPr txBox="1">
            <a:spLocks noChangeArrowheads="1"/>
          </p:cNvSpPr>
          <p:nvPr/>
        </p:nvSpPr>
        <p:spPr bwMode="auto">
          <a:xfrm>
            <a:off x="5219700" y="5229225"/>
            <a:ext cx="172878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3100" b="1">
                <a:solidFill>
                  <a:srgbClr val="FF0000"/>
                </a:solidFill>
                <a:latin typeface="Times New Roman" pitchFamily="18" charset="0"/>
              </a:rPr>
              <a:t>honey</a:t>
            </a:r>
            <a:endParaRPr lang="en-US" sz="3100" b="1">
              <a:latin typeface="Times New Roman" pitchFamily="18" charset="0"/>
            </a:endParaRPr>
          </a:p>
        </p:txBody>
      </p:sp>
      <p:sp>
        <p:nvSpPr>
          <p:cNvPr id="17434" name="Text Box 31"/>
          <p:cNvSpPr txBox="1">
            <a:spLocks noChangeArrowheads="1"/>
          </p:cNvSpPr>
          <p:nvPr/>
        </p:nvSpPr>
        <p:spPr bwMode="auto">
          <a:xfrm>
            <a:off x="5148263" y="3573463"/>
            <a:ext cx="201453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3100" b="1">
                <a:solidFill>
                  <a:srgbClr val="FF0000"/>
                </a:solidFill>
                <a:latin typeface="Times New Roman" pitchFamily="18" charset="0"/>
              </a:rPr>
              <a:t>bananas</a:t>
            </a:r>
          </a:p>
        </p:txBody>
      </p:sp>
      <p:pic>
        <p:nvPicPr>
          <p:cNvPr id="17435" name="Picture 32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1484313"/>
            <a:ext cx="8001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5148263" y="2205038"/>
            <a:ext cx="16319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100" b="1">
                <a:solidFill>
                  <a:srgbClr val="FF0000"/>
                </a:solidFill>
                <a:latin typeface="Times New Roman" pitchFamily="18" charset="0"/>
              </a:rPr>
              <a:t>orange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1" grpId="0" autoUpdateAnimBg="0"/>
      <p:bldP spid="17432" grpId="0" autoUpdateAnimBg="0"/>
      <p:bldP spid="17433" grpId="0" autoUpdateAnimBg="0"/>
      <p:bldP spid="17434" grpId="0" autoUpdateAnimBg="0"/>
      <p:bldP spid="1743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356100" y="1052513"/>
            <a:ext cx="4341813" cy="5103812"/>
          </a:xfrm>
        </p:spPr>
        <p:txBody>
          <a:bodyPr/>
          <a:lstStyle/>
          <a:p>
            <a:r>
              <a:rPr lang="zh-CN" altLang="en-US" sz="3200">
                <a:solidFill>
                  <a:srgbClr val="FF0000"/>
                </a:solidFill>
              </a:rPr>
              <a:t>罗宋汤</a:t>
            </a:r>
            <a:r>
              <a:rPr lang="en-US" sz="3200">
                <a:solidFill>
                  <a:srgbClr val="FF0000"/>
                </a:solidFill>
              </a:rPr>
              <a:t>(Russian soup)</a:t>
            </a:r>
            <a:r>
              <a:rPr lang="zh-CN" altLang="en-US" sz="3200">
                <a:solidFill>
                  <a:schemeClr val="tx1"/>
                </a:solidFill>
              </a:rPr>
              <a:t>是在俄国和波兰等东欧国家处处可见的一种羹汤，主要用牛肉、番茄、番茄酱、甜菜、圆白菜和土豆等等材料炖制而成。俄罗斯的英语为</a:t>
            </a:r>
            <a:r>
              <a:rPr lang="en-US" sz="3200">
                <a:solidFill>
                  <a:schemeClr val="tx1"/>
                </a:solidFill>
              </a:rPr>
              <a:t>RUSSIA</a:t>
            </a:r>
            <a:r>
              <a:rPr lang="zh-CN" altLang="en-US" sz="3200">
                <a:solidFill>
                  <a:schemeClr val="tx1"/>
                </a:solidFill>
              </a:rPr>
              <a:t>，指的是俄国式的，于是上海的文人把来自俄罗斯的汤音译为“罗宋”汤，又酸又甜是这种羹汤的特点</a:t>
            </a:r>
            <a:r>
              <a:rPr lang="zh-CN" altLang="en-US"/>
              <a:t>。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12875"/>
            <a:ext cx="4083050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2413" y="5445125"/>
            <a:ext cx="4248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罗宋汤</a:t>
            </a:r>
            <a:r>
              <a:rPr lang="en-US" sz="3200">
                <a:solidFill>
                  <a:srgbClr val="FF0000"/>
                </a:solidFill>
              </a:rPr>
              <a:t>(Russian soup)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44656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i="1">
                <a:solidFill>
                  <a:srgbClr val="0000FF"/>
                </a:solidFill>
              </a:rPr>
              <a:t>附中食堂新增特色菜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 autoUpdateAnimBg="0"/>
      <p:bldP spid="18436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2775" y="1844675"/>
            <a:ext cx="8531225" cy="27368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4400" b="1">
                <a:solidFill>
                  <a:schemeClr val="hlink"/>
                </a:solidFill>
              </a:rPr>
              <a:t>快速阅读</a:t>
            </a:r>
            <a:r>
              <a:rPr lang="en-US" sz="4400" b="1">
                <a:solidFill>
                  <a:schemeClr val="hlink"/>
                </a:solidFill>
              </a:rPr>
              <a:t>2d</a:t>
            </a:r>
            <a:r>
              <a:rPr lang="zh-CN" altLang="en-US" sz="4400" b="1">
                <a:solidFill>
                  <a:schemeClr val="hlink"/>
                </a:solidFill>
              </a:rPr>
              <a:t>部分，圈画出制作罗宋汤的食材和厨具</a:t>
            </a:r>
            <a:r>
              <a:rPr lang="en-US" sz="4400" b="1">
                <a:solidFill>
                  <a:schemeClr val="hlink"/>
                </a:solidFill>
              </a:rPr>
              <a:t>。</a:t>
            </a:r>
            <a:endParaRPr lang="en-US" sz="4400" b="1"/>
          </a:p>
          <a:p>
            <a:pPr>
              <a:lnSpc>
                <a:spcPct val="80000"/>
              </a:lnSpc>
            </a:pPr>
            <a:endParaRPr lang="zh-CN" altLang="en-US" sz="1600" b="1"/>
          </a:p>
          <a:p>
            <a:pPr>
              <a:lnSpc>
                <a:spcPct val="80000"/>
              </a:lnSpc>
            </a:pPr>
            <a:endParaRPr lang="zh-CN" altLang="en-US" sz="900" b="1"/>
          </a:p>
          <a:p>
            <a:pPr>
              <a:lnSpc>
                <a:spcPct val="80000"/>
              </a:lnSpc>
              <a:buFontTx/>
              <a:buNone/>
            </a:pPr>
            <a:endParaRPr lang="zh-CN" altLang="en-US" sz="900" b="1"/>
          </a:p>
          <a:p>
            <a:pPr>
              <a:lnSpc>
                <a:spcPct val="80000"/>
              </a:lnSpc>
            </a:pPr>
            <a:endParaRPr lang="zh-CN" altLang="en-US" sz="900" b="1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900" b="1"/>
              <a:t>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900" b="1"/>
              <a:t>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900" b="1"/>
              <a:t>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900" b="1"/>
              <a:t>                          </a:t>
            </a:r>
          </a:p>
          <a:p>
            <a:pPr>
              <a:lnSpc>
                <a:spcPct val="80000"/>
              </a:lnSpc>
            </a:pPr>
            <a:endParaRPr lang="zh-CN" altLang="en-US" sz="900" b="1">
              <a:solidFill>
                <a:srgbClr val="FF3399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300"/>
              <a:t>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300"/>
              <a:t>          　　　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7763"/>
            <a:ext cx="3133725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117475"/>
            <a:ext cx="8569325" cy="863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3600" b="1">
                <a:solidFill>
                  <a:schemeClr val="hlink"/>
                </a:solidFill>
              </a:rPr>
              <a:t>根据</a:t>
            </a:r>
            <a:r>
              <a:rPr lang="en-US" sz="3600" b="1">
                <a:solidFill>
                  <a:schemeClr val="hlink"/>
                </a:solidFill>
              </a:rPr>
              <a:t>图</a:t>
            </a:r>
            <a:r>
              <a:rPr lang="zh-CN" altLang="en-US" sz="3600" b="1">
                <a:solidFill>
                  <a:schemeClr val="hlink"/>
                </a:solidFill>
              </a:rPr>
              <a:t>片内容复述制作过程： </a:t>
            </a:r>
            <a:r>
              <a:rPr lang="en-US" sz="900"/>
              <a:t>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900"/>
              <a:t>          </a:t>
            </a:r>
            <a:r>
              <a:rPr lang="zh-CN" altLang="en-US" sz="900"/>
              <a:t>　　　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92150"/>
            <a:ext cx="2663825" cy="198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6513" y="2781300"/>
            <a:ext cx="2735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/>
              <a:t>First：We need ...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92150"/>
            <a:ext cx="2644775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0" y="620713"/>
            <a:ext cx="2565400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933825"/>
            <a:ext cx="2563813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05263"/>
            <a:ext cx="2514600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17925"/>
            <a:ext cx="2700338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203575" y="2709863"/>
            <a:ext cx="2449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/>
              <a:t>Then, cut up...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6084888" y="2636838"/>
            <a:ext cx="342106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/>
              <a:t>Next, put...into a </a:t>
            </a:r>
            <a:r>
              <a:rPr lang="zh-CN" altLang="en-US" sz="2400">
                <a:solidFill>
                  <a:srgbClr val="FF0000"/>
                </a:solidFill>
              </a:rPr>
              <a:t>pot</a:t>
            </a:r>
            <a:r>
              <a:rPr lang="zh-CN" altLang="en-US" sz="2400"/>
              <a:t> and </a:t>
            </a:r>
            <a:r>
              <a:rPr lang="zh-CN" altLang="en-US" sz="2400">
                <a:solidFill>
                  <a:srgbClr val="FF0000"/>
                </a:solidFill>
              </a:rPr>
              <a:t>add </a:t>
            </a:r>
            <a:r>
              <a:rPr lang="zh-CN" altLang="en-US" sz="2400"/>
              <a:t>...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6011863" y="6021388"/>
            <a:ext cx="3168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/>
              <a:t>After that,cook ...for...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060700" y="5949950"/>
            <a:ext cx="31686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/>
              <a:t>Then, add the...and cook for another...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107950" y="5876925"/>
            <a:ext cx="28797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/>
              <a:t>Finally, Don' t forget to add...</a:t>
            </a:r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>
            <a:off x="2700338" y="1484313"/>
            <a:ext cx="503237" cy="215900"/>
          </a:xfrm>
          <a:prstGeom prst="right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6" name="AutoShape 16"/>
          <p:cNvSpPr>
            <a:spLocks noChangeArrowheads="1"/>
          </p:cNvSpPr>
          <p:nvPr/>
        </p:nvSpPr>
        <p:spPr bwMode="auto">
          <a:xfrm>
            <a:off x="5868988" y="1557338"/>
            <a:ext cx="503237" cy="215900"/>
          </a:xfrm>
          <a:prstGeom prst="right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7451725" y="3357563"/>
            <a:ext cx="288925" cy="503237"/>
          </a:xfrm>
          <a:prstGeom prst="downArrow">
            <a:avLst>
              <a:gd name="adj1" fmla="val 50000"/>
              <a:gd name="adj2" fmla="val 43544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anchor="ctr"/>
          <a:lstStyle/>
          <a:p>
            <a:endParaRPr lang="zh-CN" altLang="en-US"/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5940425" y="4868863"/>
            <a:ext cx="431800" cy="2159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2844800" y="4581525"/>
            <a:ext cx="503238" cy="287338"/>
          </a:xfrm>
          <a:prstGeom prst="lef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ransition spd="med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1270000"/>
            <a:ext cx="6553200" cy="551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3" descr="group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-92075"/>
            <a:ext cx="5076825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文本框 5"/>
          <p:cNvSpPr txBox="1">
            <a:spLocks noChangeArrowheads="1"/>
          </p:cNvSpPr>
          <p:nvPr/>
        </p:nvSpPr>
        <p:spPr bwMode="auto">
          <a:xfrm>
            <a:off x="304800" y="1905000"/>
            <a:ext cx="5329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en-US" sz="24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2532" name="文本框 6"/>
          <p:cNvSpPr txBox="1">
            <a:spLocks noChangeArrowheads="1"/>
          </p:cNvSpPr>
          <p:nvPr/>
        </p:nvSpPr>
        <p:spPr bwMode="auto">
          <a:xfrm>
            <a:off x="250825" y="1628775"/>
            <a:ext cx="87122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latin typeface="Arial Narrow" pitchFamily="34" charset="0"/>
              </a:rPr>
              <a:t>四种水果代表四种不同的任务，每组选择一种水果，</a:t>
            </a:r>
            <a:r>
              <a:rPr lang="en-US" altLang="zh-CN" sz="4000" b="1">
                <a:latin typeface="Arial Narrow" pitchFamily="34" charset="0"/>
              </a:rPr>
              <a:t>4</a:t>
            </a:r>
            <a:r>
              <a:rPr lang="zh-CN" altLang="en-US" sz="4000" b="1">
                <a:latin typeface="Arial Narrow" pitchFamily="34" charset="0"/>
              </a:rPr>
              <a:t>人合作完成相应的任务。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804025" y="115888"/>
            <a:ext cx="22336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小组合作</a:t>
            </a:r>
          </a:p>
        </p:txBody>
      </p:sp>
      <p:pic>
        <p:nvPicPr>
          <p:cNvPr id="22534" name="Katy Perry-Roar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88913"/>
            <a:ext cx="755650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 descr="u=69237527,1746042039&amp;fm=21&amp;gp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24400"/>
            <a:ext cx="2232025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 descr="u=3151408901,3609093564&amp;fm=90&amp;gp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316413"/>
            <a:ext cx="2243137" cy="25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Picture 9" descr="u=3295148342,1495822671&amp;fm=90&amp;gp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716338"/>
            <a:ext cx="25209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Picture 10" descr="u=3838522571,2713959732&amp;fm=90&amp;gp=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068638"/>
            <a:ext cx="1979613" cy="261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613" fill="hold"/>
                                        <p:tgtEl>
                                          <p:spTgt spid="225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" descr="group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-92075"/>
            <a:ext cx="5076825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文本框 5"/>
          <p:cNvSpPr txBox="1">
            <a:spLocks noChangeArrowheads="1"/>
          </p:cNvSpPr>
          <p:nvPr/>
        </p:nvSpPr>
        <p:spPr bwMode="auto">
          <a:xfrm>
            <a:off x="304800" y="1905000"/>
            <a:ext cx="5329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en-US" sz="24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8676" name="文本框 6"/>
          <p:cNvSpPr txBox="1">
            <a:spLocks noChangeArrowheads="1"/>
          </p:cNvSpPr>
          <p:nvPr/>
        </p:nvSpPr>
        <p:spPr bwMode="auto">
          <a:xfrm>
            <a:off x="250825" y="1628775"/>
            <a:ext cx="87122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latin typeface="Arial Narrow" pitchFamily="34" charset="0"/>
              </a:rPr>
              <a:t>四种水果代表四种不同的任务，每组选择一种水果，</a:t>
            </a:r>
            <a:r>
              <a:rPr lang="en-US" altLang="zh-CN" sz="4000" b="1">
                <a:latin typeface="Arial Narrow" pitchFamily="34" charset="0"/>
              </a:rPr>
              <a:t>4</a:t>
            </a:r>
            <a:r>
              <a:rPr lang="zh-CN" altLang="en-US" sz="4000" b="1">
                <a:latin typeface="Arial Narrow" pitchFamily="34" charset="0"/>
              </a:rPr>
              <a:t>人合作完成相应的任务。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804025" y="115888"/>
            <a:ext cx="22336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小组合作</a:t>
            </a:r>
          </a:p>
        </p:txBody>
      </p:sp>
      <p:pic>
        <p:nvPicPr>
          <p:cNvPr id="28679" name="Picture 7" descr="u=69237527,1746042039&amp;fm=21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24400"/>
            <a:ext cx="2232025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u=3151408901,3609093564&amp;fm=9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316413"/>
            <a:ext cx="2243137" cy="25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1" name="Picture 9" descr="u=3295148342,1495822671&amp;fm=90&amp;gp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716338"/>
            <a:ext cx="25209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 descr="u=3838522571,2713959732&amp;fm=90&amp;gp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068638"/>
            <a:ext cx="1979613" cy="261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smoothie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917700"/>
            <a:ext cx="2667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 descr="smoothie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573463"/>
            <a:ext cx="26670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smoothie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0" y="3573463"/>
            <a:ext cx="2438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 descr="smoothie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844675"/>
            <a:ext cx="2286000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-23813" y="476250"/>
            <a:ext cx="90598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66"/>
                </a:solidFill>
                <a:latin typeface="Arial Black" pitchFamily="34" charset="0"/>
              </a:rPr>
              <a:t>Unit 8 How do you make a banana milk shake?</a:t>
            </a:r>
          </a:p>
          <a:p>
            <a:r>
              <a:rPr lang="zh-CN" altLang="en-US" sz="2800">
                <a:solidFill>
                  <a:srgbClr val="FF0066"/>
                </a:solidFill>
                <a:latin typeface="Arial Black" pitchFamily="34" charset="0"/>
              </a:rPr>
              <a:t>                            Section A (2)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2"/>
          <p:cNvSpPr txBox="1">
            <a:spLocks noChangeArrowheads="1"/>
          </p:cNvSpPr>
          <p:nvPr/>
        </p:nvSpPr>
        <p:spPr bwMode="auto">
          <a:xfrm>
            <a:off x="990600" y="4016375"/>
            <a:ext cx="8458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AutoNum type="alphaLcPeriod"/>
            </a:pPr>
            <a:r>
              <a:rPr lang="en-US" sz="2400" b="1">
                <a:solidFill>
                  <a:srgbClr val="222268"/>
                </a:solidFill>
                <a:latin typeface="Times New Roman" pitchFamily="18" charset="0"/>
                <a:cs typeface="Times New Roman" pitchFamily="18" charset="0"/>
              </a:rPr>
              <a:t>Half a cup. </a:t>
            </a:r>
            <a:endParaRPr lang="zh-CN" altLang="en-US" sz="2400" b="1">
              <a:solidFill>
                <a:srgbClr val="22226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>
                <a:solidFill>
                  <a:srgbClr val="222268"/>
                </a:solidFill>
                <a:latin typeface="Times New Roman" pitchFamily="18" charset="0"/>
                <a:cs typeface="Times New Roman" pitchFamily="18" charset="0"/>
              </a:rPr>
              <a:t>b.______ , put the corn into the popcorn machine.</a:t>
            </a:r>
            <a:endParaRPr lang="zh-CN" altLang="en-US" sz="2400" b="1">
              <a:solidFill>
                <a:srgbClr val="22226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>
                <a:solidFill>
                  <a:srgbClr val="222268"/>
                </a:solidFill>
                <a:latin typeface="Times New Roman" pitchFamily="18" charset="0"/>
                <a:cs typeface="Times New Roman" pitchFamily="18" charset="0"/>
              </a:rPr>
              <a:t>c. Yes, we can!</a:t>
            </a:r>
            <a:endParaRPr lang="zh-CN" altLang="en-US" sz="2400" b="1">
              <a:solidFill>
                <a:srgbClr val="22226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>
                <a:solidFill>
                  <a:srgbClr val="222268"/>
                </a:solidFill>
                <a:latin typeface="Times New Roman" pitchFamily="18" charset="0"/>
                <a:cs typeface="Times New Roman" pitchFamily="18" charset="0"/>
              </a:rPr>
              <a:t>d. Next, _____on the machine. ______, add the salt.</a:t>
            </a:r>
            <a:endParaRPr lang="zh-CN" altLang="en-US" sz="2400" b="1">
              <a:solidFill>
                <a:srgbClr val="22226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>
                <a:solidFill>
                  <a:srgbClr val="222268"/>
                </a:solidFill>
                <a:latin typeface="Times New Roman" pitchFamily="18" charset="0"/>
                <a:cs typeface="Times New Roman" pitchFamily="18" charset="0"/>
              </a:rPr>
              <a:t>e. Just one spoon.</a:t>
            </a:r>
            <a:endParaRPr lang="zh-CN" altLang="en-US" sz="2400" b="1">
              <a:solidFill>
                <a:srgbClr val="222268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400" b="1">
              <a:solidFill>
                <a:srgbClr val="22226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TextBox 7"/>
          <p:cNvSpPr txBox="1">
            <a:spLocks noChangeArrowheads="1"/>
          </p:cNvSpPr>
          <p:nvPr/>
        </p:nvSpPr>
        <p:spPr bwMode="auto">
          <a:xfrm>
            <a:off x="914400" y="1000125"/>
            <a:ext cx="525780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ts val="39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1.______do you make popcorn?</a:t>
            </a:r>
          </a:p>
          <a:p>
            <a:pPr>
              <a:lnSpc>
                <a:spcPts val="39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2.___________corn do you need?</a:t>
            </a:r>
          </a:p>
          <a:p>
            <a:pPr>
              <a:lnSpc>
                <a:spcPts val="39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3.______ do we do next?</a:t>
            </a:r>
          </a:p>
          <a:p>
            <a:pPr>
              <a:lnSpc>
                <a:spcPts val="39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4.___________salt do we need?</a:t>
            </a:r>
          </a:p>
          <a:p>
            <a:pPr>
              <a:lnSpc>
                <a:spcPts val="39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5.Now can we eat it?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1295400" y="1085850"/>
            <a:ext cx="4491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How 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219200" y="1533525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How much </a:t>
            </a:r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1295400" y="2066925"/>
            <a:ext cx="12144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What  </a:t>
            </a:r>
          </a:p>
        </p:txBody>
      </p:sp>
      <p:sp>
        <p:nvSpPr>
          <p:cNvPr id="23559" name="Rectangle 5"/>
          <p:cNvSpPr>
            <a:spLocks noChangeArrowheads="1"/>
          </p:cNvSpPr>
          <p:nvPr/>
        </p:nvSpPr>
        <p:spPr bwMode="auto">
          <a:xfrm>
            <a:off x="1304925" y="2524125"/>
            <a:ext cx="3952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How much </a:t>
            </a:r>
          </a:p>
        </p:txBody>
      </p:sp>
      <p:sp>
        <p:nvSpPr>
          <p:cNvPr id="23560" name="Rectangle 5"/>
          <p:cNvSpPr>
            <a:spLocks noChangeArrowheads="1"/>
          </p:cNvSpPr>
          <p:nvPr/>
        </p:nvSpPr>
        <p:spPr bwMode="auto">
          <a:xfrm>
            <a:off x="1376363" y="4392613"/>
            <a:ext cx="1214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First  </a:t>
            </a:r>
          </a:p>
        </p:txBody>
      </p:sp>
      <p:sp>
        <p:nvSpPr>
          <p:cNvPr id="23561" name="Rectangle 5"/>
          <p:cNvSpPr>
            <a:spLocks noChangeArrowheads="1"/>
          </p:cNvSpPr>
          <p:nvPr/>
        </p:nvSpPr>
        <p:spPr bwMode="auto">
          <a:xfrm>
            <a:off x="2133600" y="5154613"/>
            <a:ext cx="1214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turn </a:t>
            </a:r>
          </a:p>
        </p:txBody>
      </p:sp>
      <p:sp>
        <p:nvSpPr>
          <p:cNvPr id="23562" name="Rectangle 5"/>
          <p:cNvSpPr>
            <a:spLocks noChangeArrowheads="1"/>
          </p:cNvSpPr>
          <p:nvPr/>
        </p:nvSpPr>
        <p:spPr bwMode="auto">
          <a:xfrm>
            <a:off x="4953000" y="5159375"/>
            <a:ext cx="1500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Finally  </a:t>
            </a:r>
          </a:p>
        </p:txBody>
      </p:sp>
      <p:sp>
        <p:nvSpPr>
          <p:cNvPr id="23563" name="圆角矩形 17"/>
          <p:cNvSpPr>
            <a:spLocks noChangeArrowheads="1"/>
          </p:cNvSpPr>
          <p:nvPr/>
        </p:nvSpPr>
        <p:spPr bwMode="auto">
          <a:xfrm>
            <a:off x="838200" y="4016375"/>
            <a:ext cx="7162800" cy="2057400"/>
          </a:xfrm>
          <a:prstGeom prst="roundRect">
            <a:avLst>
              <a:gd name="adj" fmla="val 16667"/>
            </a:avLst>
          </a:prstGeom>
          <a:noFill/>
          <a:ln w="25400" cmpd="sng">
            <a:solidFill>
              <a:srgbClr val="89A4A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64" name="Rectangle 5"/>
          <p:cNvSpPr>
            <a:spLocks noChangeArrowheads="1"/>
          </p:cNvSpPr>
          <p:nvPr/>
        </p:nvSpPr>
        <p:spPr bwMode="auto">
          <a:xfrm>
            <a:off x="685800" y="990600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23565" name="Rectangle 5"/>
          <p:cNvSpPr>
            <a:spLocks noChangeArrowheads="1"/>
          </p:cNvSpPr>
          <p:nvPr/>
        </p:nvSpPr>
        <p:spPr bwMode="auto">
          <a:xfrm>
            <a:off x="685800" y="1490663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23566" name="Rectangle 5"/>
          <p:cNvSpPr>
            <a:spLocks noChangeArrowheads="1"/>
          </p:cNvSpPr>
          <p:nvPr/>
        </p:nvSpPr>
        <p:spPr bwMode="auto">
          <a:xfrm>
            <a:off x="685800" y="1990725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23567" name="Rectangle 5"/>
          <p:cNvSpPr>
            <a:spLocks noChangeArrowheads="1"/>
          </p:cNvSpPr>
          <p:nvPr/>
        </p:nvSpPr>
        <p:spPr bwMode="auto">
          <a:xfrm>
            <a:off x="685800" y="2457450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23568" name="Rectangle 5"/>
          <p:cNvSpPr>
            <a:spLocks noChangeArrowheads="1"/>
          </p:cNvSpPr>
          <p:nvPr/>
        </p:nvSpPr>
        <p:spPr bwMode="auto">
          <a:xfrm>
            <a:off x="638175" y="2971800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1979613" y="260350"/>
            <a:ext cx="72374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/>
              <a:t>完成</a:t>
            </a:r>
            <a:r>
              <a:rPr lang="en-US" sz="3600"/>
              <a:t>59</a:t>
            </a:r>
            <a:r>
              <a:rPr lang="zh-CN" altLang="en-US" sz="3600"/>
              <a:t>页</a:t>
            </a:r>
            <a:r>
              <a:rPr lang="en-US" sz="3600"/>
              <a:t>3b</a:t>
            </a:r>
            <a:r>
              <a:rPr lang="zh-CN" altLang="en-US" sz="3600" b="1">
                <a:solidFill>
                  <a:srgbClr val="FF0000"/>
                </a:solidFill>
              </a:rPr>
              <a:t>填空</a:t>
            </a:r>
            <a:r>
              <a:rPr lang="zh-CN" altLang="en-US" sz="3600"/>
              <a:t>和</a:t>
            </a:r>
            <a:r>
              <a:rPr lang="zh-CN" altLang="en-US" sz="3600" b="1">
                <a:solidFill>
                  <a:srgbClr val="FF0000"/>
                </a:solidFill>
              </a:rPr>
              <a:t>连线</a:t>
            </a:r>
            <a:r>
              <a:rPr lang="zh-CN" altLang="en-US" sz="3600"/>
              <a:t>两部分内容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57" grpId="0" autoUpdateAnimBg="0"/>
      <p:bldP spid="23558" grpId="0" autoUpdateAnimBg="0"/>
      <p:bldP spid="23559" grpId="0" autoUpdateAnimBg="0"/>
      <p:bldP spid="23560" grpId="0" autoUpdateAnimBg="0"/>
      <p:bldP spid="23561" grpId="0" autoUpdateAnimBg="0"/>
      <p:bldP spid="23562" grpId="0" autoUpdateAnimBg="0"/>
      <p:bldP spid="23564" grpId="0" autoUpdateAnimBg="0"/>
      <p:bldP spid="23565" grpId="0" autoUpdateAnimBg="0"/>
      <p:bldP spid="23566" grpId="0" autoUpdateAnimBg="0"/>
      <p:bldP spid="23567" grpId="0" autoUpdateAnimBg="0"/>
      <p:bldP spid="2356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611188" y="2060575"/>
            <a:ext cx="835342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>
                <a:solidFill>
                  <a:srgbClr val="0000FF"/>
                </a:solidFill>
                <a:latin typeface="Times New Roman" pitchFamily="18" charset="0"/>
              </a:rPr>
              <a:t>今天我们学到了什么？</a:t>
            </a:r>
          </a:p>
        </p:txBody>
      </p:sp>
    </p:spTree>
  </p:cSld>
  <p:clrMapOvr>
    <a:masterClrMapping/>
  </p:clrMapOvr>
  <p:transition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468313" y="1628775"/>
            <a:ext cx="80645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Homework :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itchFamily="18" charset="0"/>
              </a:rPr>
              <a:t>选出你喜欢的一道菜，并写下菜谱。</a:t>
            </a:r>
          </a:p>
          <a:p>
            <a:pPr>
              <a:spcBef>
                <a:spcPct val="50000"/>
              </a:spcBef>
            </a:pPr>
            <a:endParaRPr lang="zh-CN" altLang="en-US" sz="3600">
              <a:latin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2009102917332174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9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643438" y="1989138"/>
            <a:ext cx="41767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3600"/>
          </a:p>
        </p:txBody>
      </p:sp>
      <p:sp>
        <p:nvSpPr>
          <p:cNvPr id="26628" name="WordArt 4"/>
          <p:cNvSpPr>
            <a:spLocks noChangeArrowheads="1" noChangeShapeType="1"/>
          </p:cNvSpPr>
          <p:nvPr/>
        </p:nvSpPr>
        <p:spPr bwMode="auto">
          <a:xfrm>
            <a:off x="2555875" y="1700213"/>
            <a:ext cx="4852988" cy="30241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宋体"/>
                <a:ea typeface="宋体"/>
              </a:rPr>
              <a:t>Thanks very much</a:t>
            </a:r>
            <a:endParaRPr lang="zh-CN" altLang="en-US" sz="3600">
              <a:ln w="9525" cmpd="sng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宋体"/>
              <a:ea typeface="宋体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268413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43656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600700"/>
            <a:ext cx="762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805488"/>
            <a:ext cx="13684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924175"/>
            <a:ext cx="11525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60928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4149725"/>
            <a:ext cx="1038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1300"/>
            <a:ext cx="12969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661025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2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900113" y="1773238"/>
            <a:ext cx="7920037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0000FF"/>
                </a:solidFill>
              </a:rPr>
              <a:t>猜一猜：</a:t>
            </a:r>
          </a:p>
          <a:p>
            <a:r>
              <a:rPr lang="zh-CN" altLang="en-US" sz="4400">
                <a:solidFill>
                  <a:srgbClr val="0000FF"/>
                </a:solidFill>
              </a:rPr>
              <a:t>箱子里有哪些水果和食物，</a:t>
            </a:r>
          </a:p>
          <a:p>
            <a:r>
              <a:rPr lang="zh-CN" altLang="en-US" sz="4400">
                <a:solidFill>
                  <a:srgbClr val="0000FF"/>
                </a:solidFill>
              </a:rPr>
              <a:t>猜对了，它就是你的喽！</a:t>
            </a:r>
          </a:p>
        </p:txBody>
      </p:sp>
    </p:spTree>
  </p:cSld>
  <p:clrMapOvr>
    <a:masterClrMapping/>
  </p:clrMapOvr>
  <p:transition spd="slow">
    <p:randomBa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r>
              <a:rPr lang="zh-CN" altLang="en-US">
                <a:solidFill>
                  <a:schemeClr val="tx1"/>
                </a:solidFill>
              </a:rPr>
              <a:t>请你把食物放在相应的篮子里</a:t>
            </a:r>
          </a:p>
        </p:txBody>
      </p:sp>
      <p:pic>
        <p:nvPicPr>
          <p:cNvPr id="8195" name="Picture 3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268413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43656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600700"/>
            <a:ext cx="762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805488"/>
            <a:ext cx="13684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924175"/>
            <a:ext cx="11525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60928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0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4149725"/>
            <a:ext cx="1038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1300"/>
            <a:ext cx="12969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661025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3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36838"/>
            <a:ext cx="3324225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07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636838"/>
            <a:ext cx="3379787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403350" y="1773238"/>
            <a:ext cx="7058025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/>
              <a:t>How many       How much </a:t>
            </a:r>
          </a:p>
          <a:p>
            <a:r>
              <a:rPr lang="zh-CN" altLang="en-US" sz="4000"/>
              <a:t>                                              </a:t>
            </a:r>
          </a:p>
        </p:txBody>
      </p:sp>
    </p:spTree>
  </p:cSld>
  <p:clrMapOvr>
    <a:masterClrMapping/>
  </p:clrMapOvr>
  <p:transition spd="slow">
    <p:randomBa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569325" cy="1143000"/>
          </a:xfrm>
        </p:spPr>
        <p:txBody>
          <a:bodyPr/>
          <a:lstStyle/>
          <a:p>
            <a:r>
              <a:rPr lang="zh-CN" altLang="en-US" sz="4000">
                <a:solidFill>
                  <a:srgbClr val="0000FF"/>
                </a:solidFill>
              </a:rPr>
              <a:t>想一想：</a:t>
            </a:r>
            <a:br>
              <a:rPr lang="zh-CN" altLang="en-US" sz="4000">
                <a:solidFill>
                  <a:srgbClr val="0000FF"/>
                </a:solidFill>
              </a:rPr>
            </a:br>
            <a:r>
              <a:rPr lang="zh-CN" altLang="en-US" sz="4000">
                <a:solidFill>
                  <a:srgbClr val="0000FF"/>
                </a:solidFill>
              </a:rPr>
              <a:t>你是按照怎样的规律进行分类的呢？</a:t>
            </a:r>
          </a:p>
        </p:txBody>
      </p:sp>
      <p:pic>
        <p:nvPicPr>
          <p:cNvPr id="9219" name="Picture 3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925" y="1484313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43656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600700"/>
            <a:ext cx="762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805488"/>
            <a:ext cx="13684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924175"/>
            <a:ext cx="11525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60928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4149725"/>
            <a:ext cx="1038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1300"/>
            <a:ext cx="12969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1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661025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13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36838"/>
            <a:ext cx="3324225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636838"/>
            <a:ext cx="3379787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403350" y="1773238"/>
            <a:ext cx="7058025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/>
              <a:t>How many       How much </a:t>
            </a:r>
          </a:p>
          <a:p>
            <a:r>
              <a:rPr lang="zh-CN" altLang="en-US" sz="4000"/>
              <a:t>                                              </a:t>
            </a:r>
          </a:p>
        </p:txBody>
      </p:sp>
    </p:spTree>
  </p:cSld>
  <p:clrMapOvr>
    <a:masterClrMapping/>
  </p:clrMapOvr>
  <p:transition spd="slow">
    <p:randomBa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81000" y="1676400"/>
            <a:ext cx="8350250" cy="4202113"/>
          </a:xfrm>
          <a:noFill/>
        </p:spPr>
        <p:txBody>
          <a:bodyPr wrap="none"/>
          <a:lstStyle/>
          <a:p>
            <a:pPr marL="625475" indent="-625475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1.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How many</a:t>
            </a:r>
            <a:r>
              <a:rPr lang="en-US" sz="3600" b="1">
                <a:latin typeface="Times New Roman" pitchFamily="18" charset="0"/>
              </a:rPr>
              <a:t> bananas do we need</a:t>
            </a:r>
            <a:r>
              <a:rPr lang="zh-CN" altLang="en-US" sz="3600" b="1">
                <a:latin typeface="Times New Roman" pitchFamily="18" charset="0"/>
              </a:rPr>
              <a:t>？</a:t>
            </a:r>
          </a:p>
          <a:p>
            <a:pPr marL="625475" indent="-625475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600" b="1">
                <a:latin typeface="Times New Roman" pitchFamily="18" charset="0"/>
              </a:rPr>
              <a:t>     我们需要多少香蕉？ </a:t>
            </a:r>
          </a:p>
          <a:p>
            <a:pPr marL="625475" indent="-625475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600" b="1">
                <a:latin typeface="Times New Roman" pitchFamily="18" charset="0"/>
              </a:rPr>
              <a:t>     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How many</a:t>
            </a:r>
            <a:r>
              <a:rPr lang="en-US" sz="3600" b="1">
                <a:latin typeface="Times New Roman" pitchFamily="18" charset="0"/>
              </a:rPr>
              <a:t>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是疑问词</a:t>
            </a:r>
            <a:r>
              <a:rPr lang="en-US" sz="36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表示“多少”</a:t>
            </a:r>
            <a:r>
              <a:rPr lang="en-US" sz="3600" b="1">
                <a:solidFill>
                  <a:srgbClr val="0000CC"/>
                </a:solidFill>
                <a:latin typeface="Times New Roman" pitchFamily="18" charset="0"/>
              </a:rPr>
              <a:t>, </a:t>
            </a:r>
          </a:p>
          <a:p>
            <a:pPr marL="625475" indent="-625475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en-US" sz="3600" b="1">
                <a:solidFill>
                  <a:srgbClr val="0000CC"/>
                </a:solidFill>
                <a:latin typeface="Times New Roman" pitchFamily="18" charset="0"/>
              </a:rPr>
              <a:t>     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后面需跟复数名词。</a:t>
            </a:r>
          </a:p>
          <a:p>
            <a:pPr marL="625475" indent="-625475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600" b="1">
                <a:latin typeface="Times New Roman" pitchFamily="18" charset="0"/>
              </a:rPr>
              <a:t>    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询问多少人或物的句型是： </a:t>
            </a:r>
          </a:p>
          <a:p>
            <a:pPr marL="625475" indent="-625475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How many +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复数名词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+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一般疑问句。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363788" y="639763"/>
            <a:ext cx="421481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4100" b="1">
                <a:solidFill>
                  <a:srgbClr val="0000CC"/>
                </a:solidFill>
              </a:rPr>
              <a:t>Grammar focus </a:t>
            </a:r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539750" y="819150"/>
            <a:ext cx="80645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2.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How much</a:t>
            </a:r>
            <a:r>
              <a:rPr lang="en-US" sz="3600" b="1">
                <a:latin typeface="Times New Roman" pitchFamily="18" charset="0"/>
              </a:rPr>
              <a:t>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对不可数名词进行提问</a:t>
            </a:r>
            <a:r>
              <a:rPr lang="en-US" sz="3600" b="1">
                <a:solidFill>
                  <a:srgbClr val="0000CC"/>
                </a:solidFill>
                <a:latin typeface="Times New Roman" pitchFamily="18" charset="0"/>
              </a:rPr>
              <a:t>, 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表示“多少”</a:t>
            </a:r>
            <a:r>
              <a:rPr lang="en-US" sz="36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后面跟不可数名词。如：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—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How much</a:t>
            </a:r>
            <a:r>
              <a:rPr lang="en-US" sz="3600" b="1">
                <a:latin typeface="Times New Roman" pitchFamily="18" charset="0"/>
              </a:rPr>
              <a:t> honey do we need?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     </a:t>
            </a:r>
            <a:r>
              <a:rPr lang="zh-CN" altLang="en-US" sz="3600" b="1">
                <a:latin typeface="Times New Roman" pitchFamily="18" charset="0"/>
              </a:rPr>
              <a:t>我们需要多少蜂蜜</a:t>
            </a:r>
            <a:r>
              <a:rPr lang="en-US" sz="3600" b="1">
                <a:latin typeface="Times New Roman" pitchFamily="18" charset="0"/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— We need one bottle of honey</a:t>
            </a:r>
            <a:r>
              <a:rPr lang="zh-CN" altLang="en-US" sz="3600" b="1">
                <a:latin typeface="Times New Roman" pitchFamily="18" charset="0"/>
              </a:rPr>
              <a:t>．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itchFamily="18" charset="0"/>
              </a:rPr>
              <a:t>     我们需要一瓶蜂蜜。</a:t>
            </a:r>
            <a:r>
              <a:rPr lang="zh-CN" altLang="en-US" sz="36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3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3429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/>
                <a:ea typeface="宋体"/>
              </a:rPr>
              <a:t>快速抢答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50825" y="981075"/>
            <a:ext cx="889317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用 </a:t>
            </a:r>
            <a:r>
              <a:rPr lang="zh-CN" altLang="en-US" sz="2800" b="1">
                <a:solidFill>
                  <a:srgbClr val="9900FF"/>
                </a:solidFill>
                <a:latin typeface="Times New Roman" pitchFamily="18" charset="0"/>
              </a:rPr>
              <a:t>how many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zh-CN" altLang="en-US" sz="2800" b="1">
                <a:solidFill>
                  <a:srgbClr val="FF3399"/>
                </a:solidFill>
                <a:latin typeface="Times New Roman" pitchFamily="18" charset="0"/>
              </a:rPr>
              <a:t>how much</a:t>
            </a:r>
            <a:r>
              <a:rPr lang="zh-CN" altLang="en-US" sz="2800" b="1">
                <a:latin typeface="Times New Roman" pitchFamily="18" charset="0"/>
              </a:rPr>
              <a:t>填空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zh-CN" altLang="en-US" sz="2800" b="1">
                <a:latin typeface="Arial Black" pitchFamily="34" charset="0"/>
              </a:rPr>
              <a:t> </a:t>
            </a:r>
          </a:p>
          <a:p>
            <a:endParaRPr lang="zh-CN" altLang="en-US" sz="2800" b="1">
              <a:latin typeface="Arial Black" pitchFamily="34" charset="0"/>
            </a:endParaRPr>
          </a:p>
        </p:txBody>
      </p:sp>
      <p:sp>
        <p:nvSpPr>
          <p:cNvPr id="12292" name="WordArt 11"/>
          <p:cNvSpPr>
            <a:spLocks noChangeArrowheads="1" noChangeShapeType="1" noTextEdit="1"/>
          </p:cNvSpPr>
          <p:nvPr/>
        </p:nvSpPr>
        <p:spPr bwMode="auto">
          <a:xfrm>
            <a:off x="1692275" y="1701800"/>
            <a:ext cx="1512888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楷体_GB2312"/>
              </a:rPr>
              <a:t>How much</a:t>
            </a:r>
            <a:endParaRPr lang="zh-CN" altLang="en-US" sz="3600">
              <a:ln w="9525" cmpd="sng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楷体_GB2312"/>
            </a:endParaRPr>
          </a:p>
        </p:txBody>
      </p:sp>
      <p:sp>
        <p:nvSpPr>
          <p:cNvPr id="12293" name="WordArt 12"/>
          <p:cNvSpPr>
            <a:spLocks noChangeArrowheads="1" noChangeShapeType="1" noTextEdit="1"/>
          </p:cNvSpPr>
          <p:nvPr/>
        </p:nvSpPr>
        <p:spPr bwMode="auto">
          <a:xfrm>
            <a:off x="1692275" y="2492375"/>
            <a:ext cx="14382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How many</a:t>
            </a:r>
            <a:endParaRPr lang="zh-CN" altLang="en-US" sz="3600">
              <a:ln w="9525" cmpd="sng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sp>
        <p:nvSpPr>
          <p:cNvPr id="12294" name="WordArt 13"/>
          <p:cNvSpPr>
            <a:spLocks noChangeArrowheads="1" noChangeShapeType="1" noTextEdit="1"/>
          </p:cNvSpPr>
          <p:nvPr/>
        </p:nvSpPr>
        <p:spPr bwMode="auto">
          <a:xfrm>
            <a:off x="1619250" y="3286125"/>
            <a:ext cx="15113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How much</a:t>
            </a:r>
            <a:endParaRPr lang="zh-CN" altLang="en-US" sz="3600">
              <a:ln w="9525" cmpd="sng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sp>
        <p:nvSpPr>
          <p:cNvPr id="12295" name="WordArt 15"/>
          <p:cNvSpPr>
            <a:spLocks noChangeArrowheads="1" noChangeShapeType="1" noTextEdit="1"/>
          </p:cNvSpPr>
          <p:nvPr/>
        </p:nvSpPr>
        <p:spPr bwMode="auto">
          <a:xfrm>
            <a:off x="1619250" y="4149725"/>
            <a:ext cx="17272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How many</a:t>
            </a:r>
            <a:endParaRPr lang="zh-CN" altLang="en-US" sz="3600">
              <a:ln w="9525" cmpd="sng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sp>
        <p:nvSpPr>
          <p:cNvPr id="12296" name="WordArt 16"/>
          <p:cNvSpPr>
            <a:spLocks noChangeArrowheads="1" noChangeShapeType="1" noTextEdit="1"/>
          </p:cNvSpPr>
          <p:nvPr/>
        </p:nvSpPr>
        <p:spPr bwMode="auto">
          <a:xfrm>
            <a:off x="1692275" y="4725988"/>
            <a:ext cx="12954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How much</a:t>
            </a:r>
            <a:endParaRPr lang="zh-CN" altLang="en-US" sz="3600">
              <a:ln w="9525" cmpd="sng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900113" y="2565400"/>
            <a:ext cx="68548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 2 _________</a:t>
            </a:r>
            <a:r>
              <a:rPr lang="zh-CN" altLang="en-US" sz="3200" b="1">
                <a:solidFill>
                  <a:srgbClr val="0000FF"/>
                </a:solidFill>
              </a:rPr>
              <a:t>bananas</a:t>
            </a:r>
            <a:r>
              <a:rPr lang="zh-CN" altLang="en-US" sz="3200"/>
              <a:t> do we need ?</a:t>
            </a:r>
          </a:p>
          <a:p>
            <a:endParaRPr lang="zh-CN" altLang="en-US" sz="3200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900113" y="3357563"/>
            <a:ext cx="68310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 3 __________</a:t>
            </a:r>
            <a:r>
              <a:rPr lang="zh-CN" altLang="en-US" sz="3200" b="1">
                <a:solidFill>
                  <a:srgbClr val="0000FF"/>
                </a:solidFill>
              </a:rPr>
              <a:t>cheese</a:t>
            </a:r>
            <a:r>
              <a:rPr lang="en-GB" altLang="en-US" sz="3200" b="1"/>
              <a:t> do we need?</a:t>
            </a:r>
            <a:endParaRPr lang="zh-CN" altLang="en-US" sz="3200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900113" y="4149725"/>
            <a:ext cx="71262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/>
              <a:t> 4  _________</a:t>
            </a:r>
            <a:r>
              <a:rPr lang="zh-CN" altLang="en-US" sz="3200" b="1">
                <a:solidFill>
                  <a:srgbClr val="0000FF"/>
                </a:solidFill>
              </a:rPr>
              <a:t>tomatoes</a:t>
            </a:r>
            <a:r>
              <a:rPr lang="zh-CN" altLang="en-US" sz="3200"/>
              <a:t> do we need ?</a:t>
            </a:r>
          </a:p>
          <a:p>
            <a:endParaRPr lang="zh-CN" altLang="en-US" sz="3200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971550" y="4870450"/>
            <a:ext cx="6429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5 __________</a:t>
            </a:r>
            <a:r>
              <a:rPr lang="zh-CN" altLang="en-US" sz="3200" b="1">
                <a:solidFill>
                  <a:srgbClr val="0000FF"/>
                </a:solidFill>
              </a:rPr>
              <a:t>bread</a:t>
            </a:r>
            <a:r>
              <a:rPr lang="zh-CN" altLang="en-US" sz="3200"/>
              <a:t> do we need ?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755650" y="1844675"/>
            <a:ext cx="6878638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  1 ___________</a:t>
            </a:r>
            <a:r>
              <a:rPr lang="zh-CN" altLang="en-US" sz="3200" b="1">
                <a:solidFill>
                  <a:srgbClr val="0000FF"/>
                </a:solidFill>
              </a:rPr>
              <a:t>sugar</a:t>
            </a:r>
            <a:r>
              <a:rPr lang="zh-CN" altLang="en-US" sz="3200"/>
              <a:t> do we need ?</a:t>
            </a:r>
            <a:endParaRPr lang="zh-CN" altLang="en-US" sz="3200" b="1"/>
          </a:p>
          <a:p>
            <a:endParaRPr lang="zh-CN" altLang="en-US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  <p:bldP spid="12294" grpId="0" animBg="1"/>
      <p:bldP spid="12295" grpId="0" animBg="1"/>
      <p:bldP spid="12296" grpId="0" animBg="1"/>
      <p:bldP spid="12297" grpId="0" bldLvl="0" autoUpdateAnimBg="0"/>
      <p:bldP spid="12298" grpId="0" bldLvl="0" autoUpdateAnimBg="0"/>
      <p:bldP spid="12299" grpId="0" bldLvl="0" autoUpdateAnimBg="0"/>
      <p:bldP spid="12300" grpId="0" bldLvl="0" autoUpdateAnimBg="0"/>
      <p:bldP spid="12301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1143000"/>
          </a:xfrm>
        </p:spPr>
        <p:txBody>
          <a:bodyPr/>
          <a:lstStyle/>
          <a:p>
            <a:r>
              <a:rPr lang="en-US" sz="4800">
                <a:solidFill>
                  <a:schemeClr val="tx1"/>
                </a:solidFill>
              </a:rPr>
              <a:t>Let's make                 !</a:t>
            </a:r>
          </a:p>
        </p:txBody>
      </p:sp>
      <p:pic>
        <p:nvPicPr>
          <p:cNvPr id="13315" name="Picture 3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268413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43656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600700"/>
            <a:ext cx="762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805488"/>
            <a:ext cx="13684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924175"/>
            <a:ext cx="11525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609282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 descr="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4149725"/>
            <a:ext cx="1038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11" descr="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1300"/>
            <a:ext cx="12969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1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661025"/>
            <a:ext cx="9810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3" descr="fruit salad0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85900"/>
            <a:ext cx="561657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4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572000" y="333375"/>
            <a:ext cx="2514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CC0000"/>
                </a:solidFill>
              </a:rPr>
              <a:t>fruit salad</a:t>
            </a:r>
          </a:p>
        </p:txBody>
      </p:sp>
    </p:spTree>
  </p:cSld>
  <p:clrMapOvr>
    <a:masterClrMapping/>
  </p:clrMapOvr>
  <p:transition spd="slow">
    <p:randomBar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默认设计模板_2">
  <a:themeElements>
    <a:clrScheme name="默认设计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礼物丝带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礼物丝带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Pages>0</Pages>
  <Words>764</Words>
  <Characters>0</Characters>
  <Application>Microsoft Office PowerPoint</Application>
  <DocSecurity>0</DocSecurity>
  <PresentationFormat>全屏显示(4:3)</PresentationFormat>
  <Lines>0</Lines>
  <Paragraphs>142</Paragraphs>
  <Slides>23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微软雅黑</vt:lpstr>
      <vt:lpstr>MS PGothic</vt:lpstr>
      <vt:lpstr>Arial Black</vt:lpstr>
      <vt:lpstr>Times New Roman</vt:lpstr>
      <vt:lpstr>Comic Sans MS</vt:lpstr>
      <vt:lpstr>Arial Narrow</vt:lpstr>
      <vt:lpstr>Courier New</vt:lpstr>
      <vt:lpstr>Courier New</vt:lpstr>
      <vt:lpstr>默认设计模板</vt:lpstr>
      <vt:lpstr>默认设计模板_2</vt:lpstr>
      <vt:lpstr>礼物丝带</vt:lpstr>
      <vt:lpstr>PowerPoint 演示文稿</vt:lpstr>
      <vt:lpstr>PowerPoint 演示文稿</vt:lpstr>
      <vt:lpstr>PowerPoint 演示文稿</vt:lpstr>
      <vt:lpstr>请你把食物放在相应的篮子里</vt:lpstr>
      <vt:lpstr>想一想： 你是按照怎样的规律进行分类的呢？</vt:lpstr>
      <vt:lpstr>PowerPoint 演示文稿</vt:lpstr>
      <vt:lpstr>PowerPoint 演示文稿</vt:lpstr>
      <vt:lpstr>PowerPoint 演示文稿</vt:lpstr>
      <vt:lpstr>Let's make                 !</vt:lpstr>
      <vt:lpstr>PowerPoint 演示文稿</vt:lpstr>
      <vt:lpstr>PowerPoint 演示文稿</vt:lpstr>
      <vt:lpstr>PowerPoint 演示文稿</vt:lpstr>
      <vt:lpstr>PowerPoint 演示文稿</vt:lpstr>
      <vt:lpstr>罗宋汤(Russian soup)是在俄国和波兰等东欧国家处处可见的一种羹汤，主要用牛肉、番茄、番茄酱、甜菜、圆白菜和土豆等等材料炖制而成。俄罗斯的英语为RUSSIA，指的是俄国式的，于是上海的文人把来自俄罗斯的汤音译为“罗宋”汤，又酸又甜是这种羹汤的特点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Administrator</dc:creator>
  <cp:keywords/>
  <dc:description/>
  <cp:lastModifiedBy>user</cp:lastModifiedBy>
  <cp:revision>17</cp:revision>
  <dcterms:created xsi:type="dcterms:W3CDTF">2012-06-06T01:30:27Z</dcterms:created>
  <dcterms:modified xsi:type="dcterms:W3CDTF">2015-08-12T06:47:58Z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2052-9.1.0.4249</vt:lpwstr>
  </property>
</Properties>
</file>